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4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8" r:id="rId13"/>
    <p:sldId id="265" r:id="rId14"/>
    <p:sldId id="275" r:id="rId15"/>
    <p:sldId id="266" r:id="rId16"/>
    <p:sldId id="267" r:id="rId17"/>
    <p:sldId id="269" r:id="rId18"/>
    <p:sldId id="270" r:id="rId19"/>
    <p:sldId id="271" r:id="rId20"/>
    <p:sldId id="276" r:id="rId21"/>
    <p:sldId id="272" r:id="rId22"/>
    <p:sldId id="273" r:id="rId23"/>
    <p:sldId id="27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5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6" name="Freeform 8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7" name="Rectangle 9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3E4E8-0A4B-44C1-8498-2725CB410A5E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fld id="{2BBEBC5C-951F-4365-AA96-6719F759F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980B-C91B-46C2-8801-55651AC4EC15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C564A-510E-4DB0-8E53-75613ECD9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6541-57B4-4437-92D1-FCE282E25014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DCEEE-386C-4187-960D-C70281B7D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47AD1-0E4B-41CB-BBDD-36C4E18612C2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00911-7F54-4F09-B8B3-10B6C4DA8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7A537-E5A0-4831-B2B9-81DD1A3C1025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50B90-AC3E-429C-82A8-276FF5C5AC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9C856-2CDC-4EEE-B5A4-F108B4777303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C4CEB-CDB4-43AE-BA1F-BB10FE12D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12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7F55B-B010-4DBF-8491-372042472ADC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78793-02B0-407E-94FB-9FB09E75F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Freeform 6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6DEC0-9DB0-4E53-B17D-15BF2EA90EC2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D3AC8-23A2-4FE2-BD2E-B82378CD5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reeform 5"/>
          <p:cNvSpPr/>
          <p:nvPr/>
        </p:nvSpPr>
        <p:spPr>
          <a:xfrm>
            <a:off x="0" y="5381625"/>
            <a:ext cx="3286125" cy="1208088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Freeform 6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0" y="5346700"/>
            <a:ext cx="3425825" cy="944563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68BF9-3FA9-40F3-99C4-B985372F1E4B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70CD3-7C83-431F-8078-28E3DAB08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D952-7203-40C8-AD8C-1CD77E39C16F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FAC3D-C188-42A3-90D3-6AD355CE8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4C98F-7012-4A34-99AF-D038713453C8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88044-2C34-4646-A61E-FF8262B7A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900" kern="1200" cap="all" spc="110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7C37B38-478B-4E7C-B2FF-42DA77C83775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cap="all" spc="110" baseline="0">
                <a:solidFill>
                  <a:srgbClr val="4D4D4D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baseline="0">
                <a:solidFill>
                  <a:srgbClr val="4D4D4D"/>
                </a:solidFill>
                <a:latin typeface="+mn-lt"/>
              </a:defRPr>
            </a:lvl1pPr>
          </a:lstStyle>
          <a:p>
            <a:pPr>
              <a:defRPr/>
            </a:pPr>
            <a:fld id="{AE1466E3-B17E-44B5-822C-B36873FF6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305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E%D0%BF%D1%80%D0%B5%D0%B4%D0%B5%D0%BB%D0%B5%D0%BD%D0%B8%D0%B5_(%D0%BB%D0%BE%D0%B3%D0%B8%D0%BA%D0%B0)" TargetMode="External"/><Relationship Id="rId3" Type="http://schemas.openxmlformats.org/officeDocument/2006/relationships/hyperlink" Target="http://ru.wikipedia.org/wiki/%D0%9F%D0%BE%D0%B2%D0%B5%D0%B4%D0%B5%D0%BD%D0%B8%D0%B5" TargetMode="External"/><Relationship Id="rId7" Type="http://schemas.openxmlformats.org/officeDocument/2006/relationships/hyperlink" Target="http://ru.wikipedia.org/wiki/%D0%93%D0%BE%D1%81%D1%83%D0%B4%D0%B0%D1%80%D1%81%D1%82%D0%B2%D0%BE" TargetMode="External"/><Relationship Id="rId2" Type="http://schemas.openxmlformats.org/officeDocument/2006/relationships/hyperlink" Target="http://ru.wikipedia.org/wiki/%D0%AD%D0%BB%D0%B8%D1%82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D%D0%B0%D1%86%D0%B8%D1%8F" TargetMode="External"/><Relationship Id="rId5" Type="http://schemas.openxmlformats.org/officeDocument/2006/relationships/hyperlink" Target="http://ru.wikipedia.org/wiki/%D0%9E%D0%B1%D1%89%D0%B5%D1%81%D1%82%D0%B2%D0%BE" TargetMode="External"/><Relationship Id="rId4" Type="http://schemas.openxmlformats.org/officeDocument/2006/relationships/hyperlink" Target="http://ru.wikipedia.org/wiki/%D0%93%D1%80%D0%B0%D0%B6%D0%B4%D0%B0%D0%BD%D1%81%D1%82%D0%B2%D0%BE" TargetMode="External"/><Relationship Id="rId9" Type="http://schemas.openxmlformats.org/officeDocument/2006/relationships/hyperlink" Target="http://ru.wikipedia.org/wiki/%D0%9F%D0%BE%D0%BD%D1%8F%D1%82%D0%B8%D0%B5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/>
              <a:t>Сущность и типология</a:t>
            </a:r>
            <a:br>
              <a:rPr lang="ru-RU" sz="4800" b="1" dirty="0" smtClean="0"/>
            </a:br>
            <a:r>
              <a:rPr lang="ru-RU" sz="4800" b="1" dirty="0" smtClean="0"/>
              <a:t> власти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203575"/>
            <a:ext cx="3886200" cy="1825625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1042988" y="404813"/>
            <a:ext cx="74168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6600"/>
                </a:solidFill>
                <a:latin typeface="Calibri" pitchFamily="34" charset="0"/>
              </a:rPr>
              <a:t>Традиционная власть</a:t>
            </a:r>
          </a:p>
          <a:p>
            <a:pPr algn="ctr"/>
            <a:r>
              <a:rPr lang="ru-RU" sz="2400">
                <a:latin typeface="Calibri" pitchFamily="34" charset="0"/>
              </a:rPr>
              <a:t>Для поддержания традиционной власти служат привычные и давно существующие формы общественной жизни.</a:t>
            </a:r>
          </a:p>
          <a:p>
            <a:pPr algn="ctr"/>
            <a:r>
              <a:rPr lang="ru-RU" sz="2400">
                <a:latin typeface="Calibri" pitchFamily="34" charset="0"/>
              </a:rPr>
              <a:t>Положительные черты:</a:t>
            </a:r>
          </a:p>
          <a:p>
            <a:pPr algn="ctr"/>
            <a:r>
              <a:rPr lang="ru-RU" sz="2400">
                <a:latin typeface="Calibri" pitchFamily="34" charset="0"/>
              </a:rPr>
              <a:t>меньше затрат на управление</a:t>
            </a:r>
          </a:p>
          <a:p>
            <a:pPr algn="ctr"/>
            <a:r>
              <a:rPr lang="ru-RU" sz="2400">
                <a:latin typeface="Calibri" pitchFamily="34" charset="0"/>
              </a:rPr>
              <a:t>чувство общности среди людей</a:t>
            </a:r>
          </a:p>
          <a:p>
            <a:pPr algn="ctr"/>
            <a:r>
              <a:rPr lang="ru-RU" sz="2400">
                <a:latin typeface="Calibri" pitchFamily="34" charset="0"/>
              </a:rPr>
              <a:t>устойчивость перед внешними потрясениями</a:t>
            </a:r>
          </a:p>
          <a:p>
            <a:pPr algn="ctr"/>
            <a:r>
              <a:rPr lang="ru-RU" sz="2400">
                <a:latin typeface="Calibri" pitchFamily="34" charset="0"/>
              </a:rPr>
              <a:t>Отрицательные черты</a:t>
            </a:r>
          </a:p>
          <a:p>
            <a:pPr algn="ctr"/>
            <a:r>
              <a:rPr lang="ru-RU" sz="2400">
                <a:latin typeface="Calibri" pitchFamily="34" charset="0"/>
              </a:rPr>
              <a:t>слабая восприимчивость к новому</a:t>
            </a:r>
          </a:p>
          <a:p>
            <a:pPr algn="ctr"/>
            <a:r>
              <a:rPr lang="ru-RU" sz="2400">
                <a:latin typeface="Calibri" pitchFamily="34" charset="0"/>
              </a:rPr>
              <a:t>неповоротливость государственного аппарата</a:t>
            </a:r>
          </a:p>
          <a:p>
            <a:pPr algn="ctr"/>
            <a:r>
              <a:rPr lang="ru-RU" sz="2400">
                <a:latin typeface="Calibri" pitchFamily="34" charset="0"/>
              </a:rPr>
              <a:t>постепенное накопление внутренних противоречий</a:t>
            </a:r>
          </a:p>
          <a:p>
            <a:pPr algn="ctr"/>
            <a:r>
              <a:rPr lang="ru-RU" sz="2400">
                <a:latin typeface="Calibri" pitchFamily="34" charset="0"/>
              </a:rPr>
              <a:t>возможна экономическая стагнация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1"/>
          <p:cNvSpPr>
            <a:spLocks noChangeArrowheads="1"/>
          </p:cNvSpPr>
          <p:nvPr/>
        </p:nvSpPr>
        <p:spPr bwMode="auto">
          <a:xfrm>
            <a:off x="684213" y="150813"/>
            <a:ext cx="77755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6600"/>
                </a:solidFill>
                <a:latin typeface="Calibri" pitchFamily="34" charset="0"/>
              </a:rPr>
              <a:t>Экономическая власть</a:t>
            </a:r>
          </a:p>
          <a:p>
            <a:pPr algn="ctr"/>
            <a:r>
              <a:rPr lang="ru-RU" sz="2800">
                <a:latin typeface="Calibri" pitchFamily="34" charset="0"/>
              </a:rPr>
              <a:t>Для того, чтобы осуществлялась экономическая власть, необходимо какое-либо богатство, которое есть у объекта, но нет у субъекта, при этом субъект нуждается в этом богатстве. Это власть в сфере экономики, «хозяйствования». Это контроль над экономическими ресурсами: материальными ценностями, деньгами, техникой, плодородными землями, полезными ископаемыми и т. д</a:t>
            </a:r>
            <a:r>
              <a:rPr lang="ru-RU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mlminvestor.ru/wp-content/uploads/2012/07/principfinansovoypiramid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179388" y="404813"/>
            <a:ext cx="8748712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6600"/>
                </a:solidFill>
                <a:latin typeface="Calibri" pitchFamily="34" charset="0"/>
              </a:rPr>
              <a:t>Харизматическая власть</a:t>
            </a:r>
          </a:p>
          <a:p>
            <a:pPr algn="ctr"/>
            <a:r>
              <a:rPr lang="ru-RU" sz="2000">
                <a:latin typeface="Calibri" pitchFamily="34" charset="0"/>
              </a:rPr>
              <a:t>Харизматическая власть, основанная на исключительных свойствах, которыми обладает субъект.</a:t>
            </a:r>
          </a:p>
          <a:p>
            <a:pPr algn="ctr"/>
            <a:r>
              <a:rPr lang="ru-RU" sz="2000">
                <a:latin typeface="Calibri" pitchFamily="34" charset="0"/>
              </a:rPr>
              <a:t>Харизматический тип власти можно считать наиболее своеобразным. Во-первых, основывается на вере в сверхъестественную святость, героизм или какое-то иное достоинство вождя. Более того, авторитет его личности распространяется на институты власти, способствует их признанию и принятию населением. Безоговорочная поддержка лидера населением нередко оборачивается цезаризмом, вождизмом и культом личности. Во-вторых, зачастую строится на отрицании всего того, что было раньше, то есть подразумевает, что предложенный вариант господства является наилучшим. Харизматичный лидер приходит к власти зачастую в «смутное время», когда нет необходимости опираться на авторитет традиций или законы, а население готово поддержать того, кто пообещает лучшее будущее.</a:t>
            </a:r>
          </a:p>
          <a:p>
            <a:pPr algn="ctr"/>
            <a:r>
              <a:rPr lang="ru-RU" sz="2000">
                <a:latin typeface="Calibri" pitchFamily="34" charset="0"/>
              </a:rPr>
              <a:t>Именно из-за самой специфики харизматической власти возникает ряд проблем с передачей властных полномочий.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323850" y="260350"/>
            <a:ext cx="8224838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6600"/>
                </a:solidFill>
                <a:latin typeface="Calibri" pitchFamily="34" charset="0"/>
              </a:rPr>
              <a:t>Механизмы передачи харизматической власти:</a:t>
            </a:r>
          </a:p>
          <a:p>
            <a:pPr algn="ctr"/>
            <a:r>
              <a:rPr lang="ru-RU" sz="2000">
                <a:latin typeface="Calibri" pitchFamily="34" charset="0"/>
              </a:rPr>
              <a:t>Лидер сам назначает себе преемника. В этом случае народная любовь и доверие переносятся на «продолжателя дела».</a:t>
            </a:r>
          </a:p>
          <a:p>
            <a:pPr algn="ctr"/>
            <a:r>
              <a:rPr lang="ru-RU" sz="2000">
                <a:latin typeface="Calibri" pitchFamily="34" charset="0"/>
              </a:rPr>
              <a:t>Харизма института («не человек красит место, а место человека»), позволяет лидеру стать таковым, заняв должность главы государства. Также распространена харизма организации, которая подразумевает безоговорочную поддержку населением всех членов той или иной организации.</a:t>
            </a:r>
          </a:p>
          <a:p>
            <a:pPr algn="ctr"/>
            <a:r>
              <a:rPr lang="ru-RU" sz="2000">
                <a:latin typeface="Calibri" pitchFamily="34" charset="0"/>
              </a:rPr>
              <a:t>Харизма семейства представляет собой очень редкий вариант передачи властных полномочий. В этом случае государством управляют члены одного рода или династии. В современном мире эта практика существует, в основном, в восточных странах. Самый яркий пример — правление семьи Ганди в Индии.</a:t>
            </a:r>
          </a:p>
          <a:p>
            <a:pPr algn="ctr"/>
            <a:r>
              <a:rPr lang="ru-RU" sz="2000">
                <a:latin typeface="Calibri" pitchFamily="34" charset="0"/>
              </a:rPr>
              <a:t>Если же ни один из перечисленных механизмов передачи властных полномочий не срабатывает, внутри элиты начинается борьба за власть.</a:t>
            </a:r>
          </a:p>
          <a:p>
            <a:pPr algn="ctr"/>
            <a:r>
              <a:rPr lang="ru-RU" sz="2000">
                <a:latin typeface="Calibri" pitchFamily="34" charset="0"/>
              </a:rPr>
              <a:t>преимущество: эффективность управления (особенно во время кризиса)</a:t>
            </a:r>
          </a:p>
          <a:p>
            <a:pPr algn="ctr"/>
            <a:r>
              <a:rPr lang="ru-RU" sz="2000">
                <a:latin typeface="Calibri" pitchFamily="34" charset="0"/>
              </a:rPr>
              <a:t>недостаток: практическая безотчётность и бесконтрольность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1476375" y="981075"/>
            <a:ext cx="60483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6600"/>
                </a:solidFill>
                <a:latin typeface="Calibri" pitchFamily="34" charset="0"/>
              </a:rPr>
              <a:t>Фобократия</a:t>
            </a:r>
          </a:p>
          <a:p>
            <a:pPr algn="ctr"/>
            <a:r>
              <a:rPr lang="ru-RU" sz="2800" b="1">
                <a:latin typeface="Calibri" pitchFamily="34" charset="0"/>
              </a:rPr>
              <a:t>Фобократия</a:t>
            </a:r>
            <a:r>
              <a:rPr lang="ru-RU" sz="2800">
                <a:latin typeface="Calibri" pitchFamily="34" charset="0"/>
              </a:rPr>
              <a:t> (от др.-греч. φόβος и др.-греч.  κράτος — </a:t>
            </a:r>
            <a:r>
              <a:rPr lang="ru-RU" sz="2800" i="1">
                <a:latin typeface="Calibri" pitchFamily="34" charset="0"/>
              </a:rPr>
              <a:t>«Власть страха»</a:t>
            </a:r>
            <a:r>
              <a:rPr lang="ru-RU" sz="2800">
                <a:latin typeface="Calibri" pitchFamily="34" charset="0"/>
              </a:rPr>
              <a:t>) — это крайний вариант военной власти, основанной на беспрекословной дисциплине и единстве действий.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1"/>
          <p:cNvSpPr>
            <a:spLocks noChangeArrowheads="1"/>
          </p:cNvSpPr>
          <p:nvPr/>
        </p:nvSpPr>
        <p:spPr bwMode="auto">
          <a:xfrm>
            <a:off x="971550" y="260350"/>
            <a:ext cx="718185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6600"/>
                </a:solidFill>
                <a:latin typeface="Calibri" pitchFamily="34" charset="0"/>
              </a:rPr>
              <a:t>Авторитарная власть</a:t>
            </a:r>
          </a:p>
          <a:p>
            <a:pPr algn="ctr"/>
            <a:r>
              <a:rPr lang="ru-RU" sz="2400">
                <a:latin typeface="Calibri" pitchFamily="34" charset="0"/>
              </a:rPr>
              <a:t>Авторитарные общественные взаимоотношения означают разделение общества на (немногих) отдающих приказы и (многих) эти приказы принимающих, обделяя вовлечённых в этот процесс индивидов (интеллектуально, эмоционально и физически) и общество в целом. Человеческие отношения во всех сферах жизни отмечены властью, а не свободой. И так как свобода может быть создана только свободой, авторитарные общественные отношения (и повиновение, которого они требуют) не воспитывают (и не могут воспитать) личность в свободе — только участие (самоуправление) во всех областях жизни может сделать это.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550" y="260350"/>
            <a:ext cx="7561263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6600"/>
                </a:solidFill>
                <a:latin typeface="+mn-lt"/>
              </a:rPr>
              <a:t>Типология власти в зависимости от субъекта власти (у кого в руках она сосредоточена):</a:t>
            </a: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1" u="sng" dirty="0">
                <a:latin typeface="+mn-lt"/>
              </a:rPr>
              <a:t>автократическая власть </a:t>
            </a:r>
            <a:r>
              <a:rPr lang="ru-RU" sz="2400" dirty="0">
                <a:latin typeface="+mn-lt"/>
              </a:rPr>
              <a:t>(самодержавие, абсолютная монархия – власть одного человека);</a:t>
            </a: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dirty="0">
                <a:latin typeface="+mn-lt"/>
              </a:rPr>
              <a:t> </a:t>
            </a:r>
            <a:r>
              <a:rPr lang="ru-RU" sz="2400" b="1" u="sng" dirty="0">
                <a:latin typeface="+mn-lt"/>
              </a:rPr>
              <a:t>олигархическая</a:t>
            </a:r>
            <a:r>
              <a:rPr lang="ru-RU" sz="2400" dirty="0">
                <a:latin typeface="+mn-lt"/>
              </a:rPr>
              <a:t> – власть узкой группы лиц в государстве;</a:t>
            </a: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1" u="sng" dirty="0">
                <a:latin typeface="+mn-lt"/>
              </a:rPr>
              <a:t>плутократическая</a:t>
            </a:r>
            <a:r>
              <a:rPr lang="ru-RU" sz="2400" dirty="0">
                <a:latin typeface="+mn-lt"/>
              </a:rPr>
              <a:t> – власть крупных собственников (экономически господствующего класса);</a:t>
            </a: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1" u="sng" dirty="0">
                <a:latin typeface="+mn-lt"/>
              </a:rPr>
              <a:t>самоуправленческая</a:t>
            </a:r>
            <a:r>
              <a:rPr lang="ru-RU" sz="2400" dirty="0">
                <a:latin typeface="+mn-lt"/>
              </a:rPr>
              <a:t> – власть всех членов общества, народовластие.</a:t>
            </a: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Типология власти в зависимости от сферы управления (масштаб распространения): государственная; партийная; профсоюзная; органов местного самоуправления и т. д.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188" y="288925"/>
            <a:ext cx="7345362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Типология власти по функциям, которые выполняют ее органы:</a:t>
            </a: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1" u="sng" dirty="0">
                <a:latin typeface="+mn-lt"/>
              </a:rPr>
              <a:t>законодательная</a:t>
            </a:r>
            <a:r>
              <a:rPr lang="ru-RU" sz="2400" dirty="0">
                <a:latin typeface="+mn-lt"/>
              </a:rPr>
              <a:t> – органы, принимающие властные решения (например, парламент);</a:t>
            </a: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1" u="sng" dirty="0">
                <a:latin typeface="+mn-lt"/>
              </a:rPr>
              <a:t>исполнительная</a:t>
            </a:r>
            <a:r>
              <a:rPr lang="ru-RU" sz="2400" dirty="0">
                <a:latin typeface="+mn-lt"/>
              </a:rPr>
              <a:t> – органы, реализующие властное решение законодательных органов (например, правительство);</a:t>
            </a: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dirty="0">
                <a:latin typeface="+mn-lt"/>
              </a:rPr>
              <a:t> </a:t>
            </a:r>
            <a:r>
              <a:rPr lang="ru-RU" sz="2400" b="1" u="sng" dirty="0">
                <a:latin typeface="+mn-lt"/>
              </a:rPr>
              <a:t>судебная</a:t>
            </a:r>
            <a:r>
              <a:rPr lang="ru-RU" sz="2400" dirty="0">
                <a:latin typeface="+mn-lt"/>
              </a:rPr>
              <a:t> – органы, контролирующие реализацию властного решения на конституционной основе (например, судебная система).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088" y="382588"/>
            <a:ext cx="7777162" cy="3538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6600"/>
                </a:solidFill>
                <a:latin typeface="+mn-lt"/>
              </a:rPr>
              <a:t>Типология власти по методам воздействия на объект: 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800" b="1" u="sng" dirty="0">
                <a:latin typeface="+mn-lt"/>
              </a:rPr>
              <a:t>демократическая</a:t>
            </a:r>
            <a:r>
              <a:rPr lang="ru-RU" sz="2800" dirty="0">
                <a:latin typeface="+mn-lt"/>
              </a:rPr>
              <a:t> – широкие гражданские права и свободы человека; 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800" b="1" u="sng" dirty="0">
                <a:latin typeface="+mn-lt"/>
              </a:rPr>
              <a:t>тоталитарная</a:t>
            </a:r>
            <a:r>
              <a:rPr lang="ru-RU" sz="2800" dirty="0">
                <a:latin typeface="+mn-lt"/>
              </a:rPr>
              <a:t> – контроль государственной системы всех сфер жизни общества;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800" b="1" u="sng" dirty="0">
                <a:latin typeface="+mn-lt"/>
              </a:rPr>
              <a:t>авторитарная</a:t>
            </a:r>
            <a:r>
              <a:rPr lang="ru-RU" sz="2800" dirty="0">
                <a:latin typeface="+mn-lt"/>
              </a:rPr>
              <a:t> – непререкаемое подчинение власти.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913" y="620713"/>
            <a:ext cx="7272337" cy="16319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6600"/>
                </a:solidFill>
                <a:latin typeface="+mn-lt"/>
              </a:rPr>
              <a:t>Власть</a:t>
            </a:r>
            <a:r>
              <a:rPr lang="ru-RU" sz="2000" b="1" dirty="0">
                <a:solidFill>
                  <a:schemeClr val="accent5"/>
                </a:solidFill>
                <a:latin typeface="+mn-lt"/>
              </a:rPr>
              <a:t> </a:t>
            </a:r>
            <a:r>
              <a:rPr lang="ru-RU" sz="2000" b="1" dirty="0">
                <a:latin typeface="+mn-lt"/>
              </a:rPr>
              <a:t>– это один из важнейших видов социального взаимодействия, специфическое отношение по крайней мере между двумя субъектами, один из которых подчиняется распоряжениям другого, в результате этого подчинения властвующий субъект реализует свою волю и интересы</a:t>
            </a:r>
            <a:r>
              <a:rPr lang="ru-RU" sz="2000" dirty="0">
                <a:latin typeface="+mn-lt"/>
              </a:rPr>
              <a:t>.</a:t>
            </a:r>
          </a:p>
        </p:txBody>
      </p:sp>
      <p:sp>
        <p:nvSpPr>
          <p:cNvPr id="14338" name="Прямоугольник 4"/>
          <p:cNvSpPr>
            <a:spLocks noChangeArrowheads="1"/>
          </p:cNvSpPr>
          <p:nvPr/>
        </p:nvSpPr>
        <p:spPr bwMode="auto">
          <a:xfrm>
            <a:off x="1338263" y="2852738"/>
            <a:ext cx="691197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6600"/>
                </a:solidFill>
                <a:latin typeface="Calibri" pitchFamily="34" charset="0"/>
              </a:rPr>
              <a:t>Сущность</a:t>
            </a:r>
            <a:r>
              <a:rPr lang="ru-RU" sz="2000" b="1">
                <a:latin typeface="Calibri" pitchFamily="34" charset="0"/>
              </a:rPr>
              <a:t> власти заключается в ее способности придавать отношениям между людьми целесообразность, разумность, упорядоченность. Власть осуществляет упорядочение социальных отношений с помощью различных средств: насилия, принуждения, убеждения, поощрения, страха и т.д.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wetog.com/bilder/data/media/1/demokrat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0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188913"/>
            <a:ext cx="8135938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Типология власти по широте охвата различных структур:</a:t>
            </a: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1" u="sng" dirty="0" err="1">
                <a:latin typeface="+mn-lt"/>
              </a:rPr>
              <a:t>мегавласть</a:t>
            </a:r>
            <a:r>
              <a:rPr lang="ru-RU" sz="2400" dirty="0">
                <a:latin typeface="+mn-lt"/>
              </a:rPr>
              <a:t> – власть в рамках международного сообщества (имеют международные организации – ООН, НАТО, Евросоюз, ОБСЕ (Организация по безопасности и сотрудничеству в Европе) и т. д.;</a:t>
            </a: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1" u="sng" dirty="0" err="1">
                <a:latin typeface="+mn-lt"/>
              </a:rPr>
              <a:t>макровласть</a:t>
            </a:r>
            <a:r>
              <a:rPr lang="ru-RU" sz="2400" dirty="0">
                <a:latin typeface="+mn-lt"/>
              </a:rPr>
              <a:t> – власть в рамках центральных государственных институтов (президент, правительство страны, парламент и т. д.);</a:t>
            </a: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1" u="sng" dirty="0">
                <a:latin typeface="+mn-lt"/>
              </a:rPr>
              <a:t> </a:t>
            </a:r>
            <a:r>
              <a:rPr lang="ru-RU" sz="2400" b="1" u="sng" dirty="0" err="1">
                <a:latin typeface="+mn-lt"/>
              </a:rPr>
              <a:t>мезовласть</a:t>
            </a:r>
            <a:r>
              <a:rPr lang="ru-RU" sz="2400" b="1" u="sng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– власть в рамках региональных, областных, районных органов (законодательное собрание, губернатор, правительство области, края и т. д.);</a:t>
            </a: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1" u="sng" dirty="0" err="1">
                <a:latin typeface="+mn-lt"/>
              </a:rPr>
              <a:t>микровласть</a:t>
            </a:r>
            <a:r>
              <a:rPr lang="ru-RU" sz="2400" dirty="0">
                <a:latin typeface="+mn-lt"/>
              </a:rPr>
              <a:t> – власть в рамках малой группы (глава муниципального образования, директор, заведующий и т. д.).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44450"/>
            <a:ext cx="8569325" cy="4894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Власть принято классифицировать и по качеству ресурсов, на которые она опирается:</a:t>
            </a: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1" u="sng" dirty="0">
                <a:latin typeface="+mn-lt"/>
              </a:rPr>
              <a:t> экономическая власть </a:t>
            </a:r>
            <a:r>
              <a:rPr lang="ru-RU" sz="2400" dirty="0">
                <a:latin typeface="+mn-lt"/>
              </a:rPr>
              <a:t>– контроль над ресурсами, материальными ценностями, материальными благами;</a:t>
            </a: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1" u="sng" dirty="0">
                <a:latin typeface="+mn-lt"/>
              </a:rPr>
              <a:t>социальная власть </a:t>
            </a:r>
            <a:r>
              <a:rPr lang="ru-RU" sz="2400" dirty="0">
                <a:latin typeface="+mn-lt"/>
              </a:rPr>
              <a:t>– влияние на положение широких слоев населения в целях обеспечения поддержки и лояльности с их стороны;</a:t>
            </a: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dirty="0">
                <a:latin typeface="+mn-lt"/>
              </a:rPr>
              <a:t> </a:t>
            </a:r>
            <a:r>
              <a:rPr lang="ru-RU" sz="2400" b="1" u="sng" dirty="0">
                <a:latin typeface="+mn-lt"/>
              </a:rPr>
              <a:t>культурно-информационная власть </a:t>
            </a:r>
            <a:r>
              <a:rPr lang="ru-RU" sz="2400" dirty="0">
                <a:latin typeface="+mn-lt"/>
              </a:rPr>
              <a:t>– влияние на население, управление им при помощи информации и знаний, так называемое политическое манипулирование;</a:t>
            </a:r>
          </a:p>
          <a:p>
            <a:pPr marL="342900" indent="-342900" algn="ctr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1" u="sng" dirty="0">
                <a:latin typeface="+mn-lt"/>
              </a:rPr>
              <a:t>принудительная власть </a:t>
            </a:r>
            <a:r>
              <a:rPr lang="ru-RU" sz="2400" dirty="0">
                <a:latin typeface="+mn-lt"/>
              </a:rPr>
              <a:t>– контроль общества путем применения силовых ресурсов (армии, полиции, служб безопасности и т. д.).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C:\Users\Raxana\Desktop\Comunicacion-politi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250825" y="549275"/>
            <a:ext cx="86423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6600"/>
                </a:solidFill>
                <a:latin typeface="Calibri" pitchFamily="34" charset="0"/>
              </a:rPr>
              <a:t>Источники власти</a:t>
            </a:r>
            <a:r>
              <a:rPr lang="ru-RU" sz="2000" b="1">
                <a:latin typeface="Calibri" pitchFamily="34" charset="0"/>
              </a:rPr>
              <a:t> – властное начало. В качестве источников власти могут выступать знания, авторитет, сила или угроза ее применения, закон, богатство, престиж, харизма, социальный и политический статус, тайна, интерес и т.д.</a:t>
            </a:r>
          </a:p>
          <a:p>
            <a:endParaRPr lang="ru-RU" sz="2000" b="1">
              <a:latin typeface="Calibri" pitchFamily="34" charset="0"/>
            </a:endParaRPr>
          </a:p>
          <a:p>
            <a:endParaRPr lang="ru-RU" sz="2000" b="1">
              <a:latin typeface="Calibri" pitchFamily="34" charset="0"/>
            </a:endParaRPr>
          </a:p>
          <a:p>
            <a:endParaRPr lang="ru-RU" sz="2000" b="1">
              <a:latin typeface="Calibri" pitchFamily="34" charset="0"/>
            </a:endParaRPr>
          </a:p>
          <a:p>
            <a:endParaRPr lang="ru-RU" sz="2000" b="1">
              <a:latin typeface="Calibri" pitchFamily="34" charset="0"/>
            </a:endParaRPr>
          </a:p>
          <a:p>
            <a:endParaRPr lang="ru-RU" sz="2000" b="1">
              <a:latin typeface="Calibri" pitchFamily="34" charset="0"/>
            </a:endParaRPr>
          </a:p>
          <a:p>
            <a:endParaRPr lang="ru-RU" sz="2000" b="1">
              <a:latin typeface="Calibri" pitchFamily="34" charset="0"/>
            </a:endParaRPr>
          </a:p>
          <a:p>
            <a:endParaRPr lang="ru-RU" sz="2000" b="1">
              <a:solidFill>
                <a:srgbClr val="FF6600"/>
              </a:solidFill>
              <a:latin typeface="Calibri" pitchFamily="34" charset="0"/>
            </a:endParaRPr>
          </a:p>
          <a:p>
            <a:r>
              <a:rPr lang="ru-RU" sz="2000" b="1">
                <a:solidFill>
                  <a:srgbClr val="FF6600"/>
                </a:solidFill>
                <a:latin typeface="Calibri" pitchFamily="34" charset="0"/>
              </a:rPr>
              <a:t>Субъекты власти</a:t>
            </a:r>
            <a:r>
              <a:rPr lang="ru-RU" sz="2000" b="1">
                <a:latin typeface="Calibri" pitchFamily="34" charset="0"/>
              </a:rPr>
              <a:t> определяют содержание властного отношения через:</a:t>
            </a:r>
          </a:p>
          <a:p>
            <a:r>
              <a:rPr lang="ru-RU" sz="2000" b="1">
                <a:latin typeface="Calibri" pitchFamily="34" charset="0"/>
              </a:rPr>
              <a:t>1)  приказ (распоряжение) как властное повеление подчиняться воле субъекта власти;</a:t>
            </a:r>
          </a:p>
        </p:txBody>
      </p:sp>
      <p:pic>
        <p:nvPicPr>
          <p:cNvPr id="15362" name="Picture 2" descr="C:\Users\Raxana\Desktop\1391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1700213"/>
            <a:ext cx="29051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827088" y="981075"/>
            <a:ext cx="74168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Полити́ческая вла́сть</a:t>
            </a:r>
            <a:r>
              <a:rPr lang="ru-RU" sz="2400" b="1">
                <a:solidFill>
                  <a:srgbClr val="FF6600"/>
                </a:solidFill>
                <a:latin typeface="Calibri" pitchFamily="34" charset="0"/>
              </a:rPr>
              <a:t> </a:t>
            </a:r>
            <a:r>
              <a:rPr lang="ru-RU" sz="2400" b="1">
                <a:latin typeface="Calibri" pitchFamily="34" charset="0"/>
              </a:rPr>
              <a:t>— способность одного человека или </a:t>
            </a:r>
            <a:r>
              <a:rPr lang="ru-RU" sz="2400" b="1">
                <a:latin typeface="Calibri" pitchFamily="34" charset="0"/>
                <a:hlinkClick r:id="rId2" tooltip="Элита"/>
              </a:rPr>
              <a:t>группы лиц</a:t>
            </a:r>
            <a:r>
              <a:rPr lang="ru-RU" sz="2400" b="1">
                <a:latin typeface="Calibri" pitchFamily="34" charset="0"/>
              </a:rPr>
              <a:t> контролировать </a:t>
            </a:r>
            <a:r>
              <a:rPr lang="ru-RU" sz="2400" b="1">
                <a:latin typeface="Calibri" pitchFamily="34" charset="0"/>
                <a:hlinkClick r:id="rId3" tooltip="Поведение"/>
              </a:rPr>
              <a:t>поведение</a:t>
            </a:r>
            <a:r>
              <a:rPr lang="ru-RU" sz="2400" b="1">
                <a:latin typeface="Calibri" pitchFamily="34" charset="0"/>
              </a:rPr>
              <a:t> </a:t>
            </a:r>
            <a:r>
              <a:rPr lang="ru-RU" sz="2400" b="1">
                <a:latin typeface="Calibri" pitchFamily="34" charset="0"/>
                <a:hlinkClick r:id="rId4" tooltip="Гражданство"/>
              </a:rPr>
              <a:t>граждан</a:t>
            </a:r>
            <a:r>
              <a:rPr lang="ru-RU" sz="2400" b="1">
                <a:latin typeface="Calibri" pitchFamily="34" charset="0"/>
              </a:rPr>
              <a:t> и </a:t>
            </a:r>
            <a:r>
              <a:rPr lang="ru-RU" sz="2400" b="1">
                <a:latin typeface="Calibri" pitchFamily="34" charset="0"/>
                <a:hlinkClick r:id="rId5" tooltip="Общество"/>
              </a:rPr>
              <a:t>общества</a:t>
            </a:r>
            <a:r>
              <a:rPr lang="ru-RU" sz="2400" b="1">
                <a:latin typeface="Calibri" pitchFamily="34" charset="0"/>
              </a:rPr>
              <a:t>, исходя из </a:t>
            </a:r>
            <a:r>
              <a:rPr lang="ru-RU" sz="2400" b="1">
                <a:latin typeface="Calibri" pitchFamily="34" charset="0"/>
                <a:hlinkClick r:id="rId6" tooltip="Нация"/>
              </a:rPr>
              <a:t>общенациональных</a:t>
            </a:r>
            <a:r>
              <a:rPr lang="ru-RU" sz="2400" b="1">
                <a:latin typeface="Calibri" pitchFamily="34" charset="0"/>
              </a:rPr>
              <a:t> или </a:t>
            </a:r>
            <a:r>
              <a:rPr lang="ru-RU" sz="2400" b="1">
                <a:latin typeface="Calibri" pitchFamily="34" charset="0"/>
                <a:hlinkClick r:id="rId7" tooltip="Государство"/>
              </a:rPr>
              <a:t>общегосударственных</a:t>
            </a:r>
            <a:r>
              <a:rPr lang="ru-RU" sz="2400" b="1">
                <a:latin typeface="Calibri" pitchFamily="34" charset="0"/>
              </a:rPr>
              <a:t> задач.</a:t>
            </a:r>
          </a:p>
          <a:p>
            <a:r>
              <a:rPr lang="ru-RU" sz="2400" b="1">
                <a:latin typeface="Calibri" pitchFamily="34" charset="0"/>
              </a:rPr>
              <a:t>Данное </a:t>
            </a:r>
            <a:r>
              <a:rPr lang="ru-RU" sz="2400" b="1">
                <a:latin typeface="Calibri" pitchFamily="34" charset="0"/>
                <a:hlinkClick r:id="rId8" tooltip="Определение (логика)"/>
              </a:rPr>
              <a:t>определение</a:t>
            </a:r>
            <a:r>
              <a:rPr lang="ru-RU" sz="2400" b="1">
                <a:latin typeface="Calibri" pitchFamily="34" charset="0"/>
              </a:rPr>
              <a:t> будет справедливо лишь в том случае, если считать </a:t>
            </a:r>
            <a:r>
              <a:rPr lang="ru-RU" sz="2400" b="1">
                <a:latin typeface="Calibri" pitchFamily="34" charset="0"/>
                <a:hlinkClick r:id="rId9" tooltip="Понятие"/>
              </a:rPr>
              <a:t>понятия</a:t>
            </a:r>
            <a:r>
              <a:rPr lang="ru-RU" sz="2400" b="1">
                <a:latin typeface="Calibri" pitchFamily="34" charset="0"/>
              </a:rPr>
              <a:t> «государственная власть» и «политическая власть» тождественными</a:t>
            </a:r>
            <a:r>
              <a:rPr lang="ru-RU" sz="240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974632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Основные черты политической власти - наличие объекта и субъекта политического управления.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n>
                <a:solidFill>
                  <a:srgbClr val="FF6600"/>
                </a:solidFill>
              </a:ln>
              <a:solidFill>
                <a:srgbClr val="FFC000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FF6600"/>
                  </a:solidFill>
                </a:ln>
                <a:solidFill>
                  <a:srgbClr val="FFC000"/>
                </a:solidFill>
                <a:latin typeface="+mn-lt"/>
              </a:rPr>
              <a:t>Субъекты делятся на:</a:t>
            </a:r>
          </a:p>
          <a:p>
            <a:pPr marL="914400" lvl="1" indent="-45720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800" u="sng" dirty="0">
                <a:latin typeface="+mn-lt"/>
              </a:rPr>
              <a:t>первичные</a:t>
            </a:r>
            <a:r>
              <a:rPr lang="ru-RU" sz="2800" dirty="0">
                <a:latin typeface="+mn-lt"/>
              </a:rPr>
              <a:t> — крупные социальные группы со своими интересами</a:t>
            </a:r>
          </a:p>
          <a:p>
            <a:pPr marL="914400" lvl="1" indent="-45720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800" u="sng" dirty="0">
                <a:latin typeface="+mn-lt"/>
              </a:rPr>
              <a:t>вторичные</a:t>
            </a:r>
            <a:r>
              <a:rPr lang="ru-RU" sz="2800" dirty="0">
                <a:latin typeface="+mn-lt"/>
              </a:rPr>
              <a:t> — органы государственной власти, политические партии и организации, лидеры, политическая элита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43213" y="765175"/>
            <a:ext cx="3529012" cy="50323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6375" y="1700213"/>
            <a:ext cx="6408738" cy="865187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59113" y="2852738"/>
            <a:ext cx="3168650" cy="576262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59113" y="3716338"/>
            <a:ext cx="3168650" cy="576262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95513" y="4652963"/>
            <a:ext cx="4897437" cy="1341437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16632"/>
            <a:ext cx="7920880" cy="58785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>
                  <a:solidFill>
                    <a:srgbClr val="FF6600"/>
                  </a:solidFill>
                </a:ln>
                <a:solidFill>
                  <a:srgbClr val="FF6600"/>
                </a:solidFill>
                <a:latin typeface="+mn-lt"/>
              </a:rPr>
              <a:t>Функции: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Управленческая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интегрирующая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(интеграция общественных интересов)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latin typeface="+mn-lt"/>
              </a:rPr>
              <a:t>Мотивационнаяя</a:t>
            </a:r>
            <a:endParaRPr lang="ru-RU" sz="28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Мобилизационная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Контролирующая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 (обеспечение правопорядка)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культурная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250825" y="196850"/>
            <a:ext cx="864235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6600"/>
                </a:solidFill>
                <a:latin typeface="Calibri" pitchFamily="34" charset="0"/>
              </a:rPr>
              <a:t>Ресурсы </a:t>
            </a:r>
          </a:p>
          <a:p>
            <a:pPr algn="ctr"/>
            <a:r>
              <a:rPr lang="ru-RU" sz="2200">
                <a:latin typeface="Calibri" pitchFamily="34" charset="0"/>
              </a:rPr>
              <a:t>Как всякая власть одних людей над другими, политическая власть может иметь различные источники, ресурсы, трактуемые обычно как совокупность средств, использование которых обеспечивает субъекту доминирование над объектом. Существуют различные подходы к их классификации, в том числе — по сферам общественной жизнедеятельности, содержащим соответствующие ресурсы: экономическим, социальным, культурно-информационным, силовым, демографическим. Инструментальный подход позволяет структурировать сами средства подчинения.</a:t>
            </a:r>
          </a:p>
          <a:p>
            <a:pPr algn="ctr"/>
            <a:r>
              <a:rPr lang="ru-RU" sz="2200">
                <a:latin typeface="Calibri" pitchFamily="34" charset="0"/>
              </a:rPr>
              <a:t>Не располагая никаким специфическим ресурсом, политическая власть способна через государство интегрировать и задействовать все другие, что конкурировать с ней никакая иная власть не в состоянии. За счёт этого она выполняет свои основные функции.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8313" y="836613"/>
            <a:ext cx="7920037" cy="1008062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8313" y="1989138"/>
            <a:ext cx="7920037" cy="576262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8313" y="2708275"/>
            <a:ext cx="7920037" cy="720725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8313" y="3573463"/>
            <a:ext cx="7920037" cy="503237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8313" y="4221163"/>
            <a:ext cx="7920037" cy="720725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8313" y="5084763"/>
            <a:ext cx="7920037" cy="468312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487" name="Прямоугольник 1"/>
          <p:cNvSpPr>
            <a:spLocks noChangeArrowheads="1"/>
          </p:cNvSpPr>
          <p:nvPr/>
        </p:nvSpPr>
        <p:spPr bwMode="auto">
          <a:xfrm>
            <a:off x="468313" y="288925"/>
            <a:ext cx="7920037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6600"/>
                </a:solidFill>
                <a:latin typeface="Calibri" pitchFamily="34" charset="0"/>
              </a:rPr>
              <a:t>Методы</a:t>
            </a:r>
          </a:p>
          <a:p>
            <a:pPr algn="ctr"/>
            <a:r>
              <a:rPr lang="ru-RU" sz="2000" b="1">
                <a:latin typeface="Calibri" pitchFamily="34" charset="0"/>
              </a:rPr>
              <a:t>принуждение </a:t>
            </a:r>
          </a:p>
          <a:p>
            <a:pPr algn="ctr"/>
            <a:r>
              <a:rPr lang="ru-RU" sz="2000" b="1">
                <a:latin typeface="Calibri" pitchFamily="34" charset="0"/>
              </a:rPr>
              <a:t>(субъект властных отношений </a:t>
            </a:r>
            <a:r>
              <a:rPr lang="ru-RU" sz="2000" b="1" i="1">
                <a:latin typeface="Calibri" pitchFamily="34" charset="0"/>
              </a:rPr>
              <a:t>угрожает</a:t>
            </a:r>
            <a:r>
              <a:rPr lang="ru-RU" sz="2000" b="1">
                <a:latin typeface="Calibri" pitchFamily="34" charset="0"/>
              </a:rPr>
              <a:t> объекту применением силы в случае неповиновения)</a:t>
            </a: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r>
              <a:rPr lang="ru-RU" sz="2000" b="1">
                <a:latin typeface="Calibri" pitchFamily="34" charset="0"/>
              </a:rPr>
              <a:t>применение силы</a:t>
            </a: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r>
              <a:rPr lang="ru-RU" sz="2000" b="1">
                <a:latin typeface="Calibri" pitchFamily="34" charset="0"/>
              </a:rPr>
              <a:t>Убеждение</a:t>
            </a:r>
          </a:p>
          <a:p>
            <a:pPr algn="ctr"/>
            <a:r>
              <a:rPr lang="ru-RU" sz="2000" b="1">
                <a:latin typeface="Calibri" pitchFamily="34" charset="0"/>
              </a:rPr>
              <a:t> (посредством пропаганды и др.)</a:t>
            </a: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r>
              <a:rPr lang="ru-RU" sz="2000" b="1">
                <a:latin typeface="Calibri" pitchFamily="34" charset="0"/>
              </a:rPr>
              <a:t>манипулирование информацией</a:t>
            </a: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r>
              <a:rPr lang="ru-RU" sz="2000" b="1">
                <a:latin typeface="Calibri" pitchFamily="34" charset="0"/>
              </a:rPr>
              <a:t>побуждение </a:t>
            </a:r>
          </a:p>
          <a:p>
            <a:pPr algn="ctr"/>
            <a:r>
              <a:rPr lang="ru-RU" sz="2000" b="1">
                <a:latin typeface="Calibri" pitchFamily="34" charset="0"/>
              </a:rPr>
              <a:t>(субъект предлагает объекту некое вознаграждение за подчинение)</a:t>
            </a: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r>
              <a:rPr lang="ru-RU" sz="2000" b="1">
                <a:latin typeface="Calibri" pitchFamily="34" charset="0"/>
              </a:rPr>
              <a:t>применение авторитета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1258888" y="1484313"/>
            <a:ext cx="62960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7200" b="1">
                <a:solidFill>
                  <a:srgbClr val="FF6600"/>
                </a:solidFill>
                <a:latin typeface="Calibri" pitchFamily="34" charset="0"/>
              </a:rPr>
              <a:t>Разновидности</a:t>
            </a:r>
          </a:p>
          <a:p>
            <a:pPr algn="ctr"/>
            <a:r>
              <a:rPr lang="ru-RU" sz="7200" b="1">
                <a:solidFill>
                  <a:srgbClr val="FF6600"/>
                </a:solidFill>
                <a:latin typeface="Calibri" pitchFamily="34" charset="0"/>
              </a:rPr>
              <a:t> власти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TC101859862[[fn=Поп-музыка]]</Template>
  <TotalTime>70</TotalTime>
  <Words>964</Words>
  <Application>Microsoft Office PowerPoint</Application>
  <PresentationFormat>Экран (4:3)</PresentationFormat>
  <Paragraphs>89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23</vt:i4>
      </vt:variant>
    </vt:vector>
  </HeadingPairs>
  <TitlesOfParts>
    <vt:vector size="40" baseType="lpstr">
      <vt:lpstr>Arial</vt:lpstr>
      <vt:lpstr>Calibri</vt:lpstr>
      <vt:lpstr>Wingdings 3</vt:lpstr>
      <vt:lpstr>Gill Sans MT</vt:lpstr>
      <vt:lpstr>Wingdings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Urban Pop</vt:lpstr>
      <vt:lpstr>СУЩНОСТЬ И ТИПОЛОГИЯ  ВЛАСТИ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Сущность и типология  власти</dc:title>
  <dc:creator>Raxana</dc:creator>
  <cp:lastModifiedBy>User</cp:lastModifiedBy>
  <cp:revision>10</cp:revision>
  <dcterms:created xsi:type="dcterms:W3CDTF">2014-04-01T17:53:32Z</dcterms:created>
  <dcterms:modified xsi:type="dcterms:W3CDTF">2014-05-29T09:05:11Z</dcterms:modified>
</cp:coreProperties>
</file>